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  <p:sldMasterId id="2147483700" r:id="rId3"/>
    <p:sldMasterId id="2147483715" r:id="rId4"/>
  </p:sldMasterIdLst>
  <p:notesMasterIdLst>
    <p:notesMasterId r:id="rId24"/>
  </p:notesMasterIdLst>
  <p:sldIdLst>
    <p:sldId id="464" r:id="rId5"/>
    <p:sldId id="1341" r:id="rId6"/>
    <p:sldId id="1345" r:id="rId7"/>
    <p:sldId id="1343" r:id="rId8"/>
    <p:sldId id="467" r:id="rId9"/>
    <p:sldId id="345" r:id="rId10"/>
    <p:sldId id="288" r:id="rId11"/>
    <p:sldId id="1348" r:id="rId12"/>
    <p:sldId id="360" r:id="rId13"/>
    <p:sldId id="260" r:id="rId14"/>
    <p:sldId id="1347" r:id="rId15"/>
    <p:sldId id="281" r:id="rId16"/>
    <p:sldId id="358" r:id="rId17"/>
    <p:sldId id="352" r:id="rId18"/>
    <p:sldId id="362" r:id="rId19"/>
    <p:sldId id="466" r:id="rId20"/>
    <p:sldId id="347" r:id="rId21"/>
    <p:sldId id="346" r:id="rId22"/>
    <p:sldId id="35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bach, Jared" initials="SJ" lastIdx="1" clrIdx="0">
    <p:extLst>
      <p:ext uri="{19B8F6BF-5375-455C-9EA6-DF929625EA0E}">
        <p15:presenceInfo xmlns:p15="http://schemas.microsoft.com/office/powerpoint/2012/main" userId="S::StabachJ@SI.EDU::05aabbed-d83f-4ba4-87e9-d2d55b99b0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9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22F55-C0D0-45BC-9CEE-3E1E2DA49313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1E578-FF24-4633-A8E4-0C4366673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F03EC-9483-42CC-8AA6-10A72404C6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44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A102B-E254-4A03-B241-97E7C1EDA3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40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IID – Independent and Identically Distributed</a:t>
            </a:r>
            <a:r>
              <a:rPr lang="en-US" baseline="0" dirty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B4833-9542-48C8-87C5-E13803F11C5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4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B4833-9542-48C8-87C5-E13803F11C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619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B4833-9542-48C8-87C5-E13803F11C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61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B4833-9542-48C8-87C5-E13803F11C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2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B4833-9542-48C8-87C5-E13803F11C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44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0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6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7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66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412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0BE7E9C-D745-47E3-900C-5344D155C7C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127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74104"/>
      </p:ext>
    </p:extLst>
  </p:cSld>
  <p:clrMapOvr>
    <a:masterClrMapping/>
  </p:clrMapOvr>
  <p:transition advClick="0" advTm="5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5411" y="6618969"/>
            <a:ext cx="2057400" cy="253924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E51BD9-FB3B-4575-BC67-BE9625776580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7" y="6307590"/>
            <a:ext cx="1956263" cy="49080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62131" y="6638209"/>
            <a:ext cx="4126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Animals on the Move: Following Digital</a:t>
            </a:r>
            <a:r>
              <a:rPr lang="en-US" sz="8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Footprints, S. Dillon Ripley Center, Washington, D.C.</a:t>
            </a:r>
            <a:endParaRPr lang="en-US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10800000">
            <a:off x="0" y="0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28402783"/>
      </p:ext>
    </p:extLst>
  </p:cSld>
  <p:clrMapOvr>
    <a:masterClrMapping/>
  </p:clrMapOvr>
  <p:transition advClick="0" advTm="5000"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90723"/>
            <a:ext cx="8740481" cy="590836"/>
          </a:xfrm>
          <a:prstGeom prst="rect">
            <a:avLst/>
          </a:pr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://logo.si.edu/wp-content/uploads/2014/08/si-bwrev-basicpg1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" r="49173" b="-1"/>
          <a:stretch/>
        </p:blipFill>
        <p:spPr bwMode="auto">
          <a:xfrm>
            <a:off x="5201510" y="258339"/>
            <a:ext cx="3538971" cy="4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92365" y="-95604"/>
            <a:ext cx="3511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OF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20073" y="886350"/>
            <a:ext cx="4950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species, anywhere in the world, for its entire life cycle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0837" y="375269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 INITIATIVE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19219"/>
      </p:ext>
    </p:extLst>
  </p:cSld>
  <p:clrMapOvr>
    <a:masterClrMapping/>
  </p:clrMapOvr>
  <p:transition advClick="0" advTm="5000"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501" y="6638209"/>
            <a:ext cx="4126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Animals on the Move: Following Digital</a:t>
            </a:r>
            <a:r>
              <a:rPr lang="en-US" sz="8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Footprints, S. Dillon Ripley Center, Washington, D.C.</a:t>
            </a:r>
            <a:endParaRPr lang="en-US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1" y="190723"/>
            <a:ext cx="8740481" cy="590836"/>
          </a:xfrm>
          <a:prstGeom prst="rect">
            <a:avLst/>
          </a:pr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://logo.si.edu/wp-content/uploads/2014/08/si-bwrev-basicpg1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" r="49173" b="-1"/>
          <a:stretch/>
        </p:blipFill>
        <p:spPr bwMode="auto">
          <a:xfrm>
            <a:off x="5201510" y="258339"/>
            <a:ext cx="3538971" cy="4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92365" y="-95604"/>
            <a:ext cx="3511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OF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20073" y="886350"/>
            <a:ext cx="4950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species, anywhere in the world, for its entire life cycle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0837" y="375269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 INITIATIVE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140375"/>
      </p:ext>
    </p:extLst>
  </p:cSld>
  <p:clrMapOvr>
    <a:masterClrMapping/>
  </p:clrMapOvr>
  <p:transition advClick="0" advTm="5000"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52977"/>
      </p:ext>
    </p:extLst>
  </p:cSld>
  <p:clrMapOvr>
    <a:masterClrMapping/>
  </p:clrMapOvr>
  <p:transition advClick="0" advTm="5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7" y="6307590"/>
            <a:ext cx="1956263" cy="49080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10800000">
            <a:off x="0" y="0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7657886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6987"/>
      </p:ext>
    </p:extLst>
  </p:cSld>
  <p:clrMapOvr>
    <a:masterClrMapping/>
  </p:clrMapOvr>
  <p:transition advClick="0" advTm="5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17070"/>
      </p:ext>
    </p:extLst>
  </p:cSld>
  <p:clrMapOvr>
    <a:masterClrMapping/>
  </p:clrMapOvr>
  <p:transition advClick="0" advTm="5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27410"/>
      </p:ext>
    </p:extLst>
  </p:cSld>
  <p:clrMapOvr>
    <a:masterClrMapping/>
  </p:clrMapOvr>
  <p:transition advClick="0" advTm="5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69695"/>
      </p:ext>
    </p:extLst>
  </p:cSld>
  <p:clrMapOvr>
    <a:masterClrMapping/>
  </p:clrMapOvr>
  <p:transition advClick="0" advTm="5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42707"/>
      </p:ext>
    </p:extLst>
  </p:cSld>
  <p:clrMapOvr>
    <a:masterClrMapping/>
  </p:clrMapOvr>
  <p:transition advClick="0" advTm="5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16821"/>
      </p:ext>
    </p:extLst>
  </p:cSld>
  <p:clrMapOvr>
    <a:masterClrMapping/>
  </p:clrMapOvr>
  <p:transition advClick="0" advTm="5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28403"/>
      </p:ext>
    </p:extLst>
  </p:cSld>
  <p:clrMapOvr>
    <a:masterClrMapping/>
  </p:clrMapOvr>
  <p:transition advClick="0" advTm="500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66888"/>
      </p:ext>
    </p:extLst>
  </p:cSld>
  <p:clrMapOvr>
    <a:masterClrMapping/>
  </p:clrMapOvr>
  <p:transition advClick="0" advTm="500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25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6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190723"/>
            <a:ext cx="8740481" cy="590836"/>
          </a:xfrm>
          <a:prstGeom prst="rect">
            <a:avLst/>
          </a:pr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://logo.si.edu/wp-content/uploads/2014/08/si-bwrev-basicpg1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" r="49173" b="-1"/>
          <a:stretch/>
        </p:blipFill>
        <p:spPr bwMode="auto">
          <a:xfrm>
            <a:off x="5201510" y="258339"/>
            <a:ext cx="3538971" cy="4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92365" y="-95604"/>
            <a:ext cx="3511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OF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20073" y="886350"/>
            <a:ext cx="4950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species, anywhere in the world, for its entire life cycle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0837" y="375269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 INITIATIVE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280861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378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97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399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193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258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26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569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84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46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8" y="6307590"/>
            <a:ext cx="1956263" cy="49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0342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0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E7686-EB12-43E0-A2FF-FEDA011FD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1EBF1-7E48-4C7D-AD8B-27D3E9812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F4A8F-C663-44F1-AA70-5BC8B6B2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4/12/2021</a:t>
            </a:fld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36273-526F-4431-BDB9-C1E20EB8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A94F7-E649-4B4B-B501-EAECCDF3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1848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3A96-8151-4EDD-93E0-909663A5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D9069-19C4-4BA1-BA29-866459F88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7B34F-0083-4A8B-AF19-B60277C6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F1955-9F3A-44A3-A6A3-543DECB1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E8F61-4F84-4463-AF37-B4D9E801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6986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E4C6-190C-4BCF-B0C9-E4B94FA7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7658F-F75F-4C9F-9BAB-838EB90F8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7E436-1CC0-4F5D-986B-8A8A1105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D7572-4630-4781-9E50-9D3EF643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1FE52-0C95-4175-99B1-DCEBA2151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760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AF72-F8BC-45F1-8096-47B5D444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9A50E-16C3-4B5B-AB29-1AB125961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F8478-DEB7-4CA5-B678-4099E7E83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E45E-5DA3-4EAD-B25F-FBC7C289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314E0-57C0-4111-97F3-D12EE48A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902F9-CA51-499D-B177-8665AFD8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768059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2C36-3C8A-40FD-B70D-70135F87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A0761-CB31-439E-A416-FB8C6A6DD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9B2A6-C917-4E45-BB23-535C324B2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93F0E2-7F1C-46D8-B553-9BE337631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F64B0-DA47-476B-B207-658A2447BA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456C1-8714-405F-AF85-73C81FB8A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040B29-7980-4E35-B4DE-904F9732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732CD2-81A9-4EB3-A01F-84EB8651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02503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D38A-46D7-4143-9CE6-CEEA3F44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BD9E4-6BE0-4DFB-BED1-0F09EBB3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755D7-FC56-4B90-A82A-0A6176D8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9C1E46-8E7D-44E5-A231-15065F0D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587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3BCFAC-4805-4B1D-8648-0BD139DD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CA73E-2FC8-4691-BA66-E319B6B0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A9B6A-1D03-483D-907E-ED36B221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6619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2F16-CD83-4151-8AAF-93410556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AE2D2-012D-4DD2-9D9B-46231E94E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BD8FA-9CB5-40B8-8403-79F5A130D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48867-871B-4085-B595-B580A5907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88C94-4032-4CA9-A072-78FBB8AC6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08AE9-F6FA-47BF-8A7C-F9EAFF71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63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9B8F-FD0A-4379-8C2E-86A879AE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0DE03-E2A4-4949-8ABE-D0F5463B2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655F8-AD85-4071-9CFA-C83136E42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0BB85-44EC-420C-9902-837B31D7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1715D-F9F0-4541-B368-865052AC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501F0-5B91-40BC-BFC5-1400C0B1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100" dirty="0"/>
          </a:p>
        </p:txBody>
      </p:sp>
    </p:spTree>
    <p:extLst>
      <p:ext uri="{BB962C8B-B14F-4D97-AF65-F5344CB8AC3E}">
        <p14:creationId xmlns:p14="http://schemas.microsoft.com/office/powerpoint/2010/main" val="361194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0D33-3B9F-4B0A-9D92-F55B0BB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CAD8B-7184-43B9-837F-9C531A3D4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90696-D61E-42DF-A376-8AA4036C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C8702-6118-4CFB-A3D9-F383EB946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6BE9D-DC72-458B-8DFE-9FB90A14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3288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38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7B164-1020-44C2-8BFF-E5EA2F2CF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38D24-7047-4BE8-A0CB-B4D45AB91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07F79-B3A3-49A7-9CB4-A7EF284A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C5E5E-B232-42EC-B4C2-D06622F2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F9163-997A-458D-8614-571B7E45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903191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8" y="6307590"/>
            <a:ext cx="1956263" cy="49080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10800000">
            <a:off x="0" y="0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207732116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3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6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7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D38C5AC-0D0E-4E75-8C66-75AAB3C360A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1BD9-FB3B-4575-BC67-BE9625776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51BD9-FB3B-4575-BC67-BE9625776580}" type="slidenum">
              <a:rPr lang="en-US" smtClean="0"/>
              <a:pPr/>
              <a:t>‹#›</a:t>
            </a:fld>
            <a:r>
              <a:rPr lang="en-US" dirty="0"/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103640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713" r:id="rId13"/>
    <p:sldLayoutId id="214748371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51BD9-FB3B-4575-BC67-BE9625776580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419340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ransition advClick="0" advTm="5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4604A-A50F-43FA-9188-EE9C3D63C4E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E071-D39A-4ABA-8A3B-CC68EFB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9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7E09A1-1A0F-497A-9EE2-2962EEDD4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981C2-C23B-48A8-8F49-382F9E72F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57361-3652-4E07-B911-3E43FA3CB4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4/12/2021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3861C-4989-460F-B09F-CE249B52D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05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6D198-1DB3-46A8-B11E-779B43002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05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5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StabachJ@si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StabachJ@si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movebank.org/cms/movebank-mai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D3EFD8-D1C8-4D8A-9427-E229C4267EF2}"/>
              </a:ext>
            </a:extLst>
          </p:cNvPr>
          <p:cNvSpPr txBox="1"/>
          <p:nvPr/>
        </p:nvSpPr>
        <p:spPr>
          <a:xfrm>
            <a:off x="170947" y="219612"/>
            <a:ext cx="880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Week 5: Introduction to Animal Movement Analyses in R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A234D775-880B-4BBD-9A5C-AF7E03715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47" y="6038223"/>
            <a:ext cx="40531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chemeClr val="bg1"/>
                </a:solidFill>
              </a:rPr>
              <a:t>Instructor: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chemeClr val="bg1"/>
                </a:solidFill>
              </a:rPr>
              <a:t>Jared Stabach (StabachJ@si.edu)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4387C7E-6860-4157-819C-9245AC4A7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894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Lecture: Tuesday, 13 April 2021 and Thursday, 15 April 2021</a:t>
            </a:r>
          </a:p>
          <a:p>
            <a:pPr algn="ctr"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8:30 am – 10:20 pm EDT</a:t>
            </a:r>
          </a:p>
        </p:txBody>
      </p:sp>
    </p:spTree>
    <p:extLst>
      <p:ext uri="{BB962C8B-B14F-4D97-AF65-F5344CB8AC3E}">
        <p14:creationId xmlns:p14="http://schemas.microsoft.com/office/powerpoint/2010/main" val="2684429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3233" y="591780"/>
            <a:ext cx="7140063" cy="994172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Home Range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84904" y="1797248"/>
            <a:ext cx="8037870" cy="32635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Individual spends majority of time here</a:t>
            </a:r>
          </a:p>
          <a:p>
            <a:pPr>
              <a:lnSpc>
                <a:spcPct val="90000"/>
              </a:lnSpc>
            </a:pPr>
            <a:r>
              <a:rPr lang="en-US" dirty="0"/>
              <a:t>Vary in size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Gender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Seasonally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By region/habitat</a:t>
            </a:r>
          </a:p>
          <a:p>
            <a:pPr>
              <a:lnSpc>
                <a:spcPct val="90000"/>
              </a:lnSpc>
            </a:pPr>
            <a:r>
              <a:rPr lang="en-US" dirty="0"/>
              <a:t>Irregular shape</a:t>
            </a:r>
          </a:p>
          <a:p>
            <a:pPr>
              <a:lnSpc>
                <a:spcPct val="90000"/>
              </a:lnSpc>
            </a:pPr>
            <a:r>
              <a:rPr lang="en-US" dirty="0"/>
              <a:t>Increase in size over time, but should asymptote (resident assumption) </a:t>
            </a:r>
          </a:p>
          <a:p>
            <a:pPr>
              <a:lnSpc>
                <a:spcPct val="90000"/>
              </a:lnSpc>
            </a:pPr>
            <a:r>
              <a:rPr lang="en-US" dirty="0"/>
              <a:t>Successful individual will have a high quality home range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0F016362-7A01-4C47-BC71-8233DB5CBF6A}"/>
              </a:ext>
            </a:extLst>
          </p:cNvPr>
          <p:cNvSpPr/>
          <p:nvPr/>
        </p:nvSpPr>
        <p:spPr>
          <a:xfrm>
            <a:off x="302137" y="339909"/>
            <a:ext cx="3747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>
                <a:solidFill>
                  <a:prstClr val="black"/>
                </a:solidFill>
              </a:rPr>
              <a:t>Multiple Home Range Estimators Exist</a:t>
            </a:r>
          </a:p>
          <a:p>
            <a:pPr lvl="0" defTabSz="914400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ED11A7-C876-48A9-AB39-E97B59097835}"/>
              </a:ext>
            </a:extLst>
          </p:cNvPr>
          <p:cNvSpPr txBox="1">
            <a:spLocks/>
          </p:cNvSpPr>
          <p:nvPr/>
        </p:nvSpPr>
        <p:spPr>
          <a:xfrm>
            <a:off x="545690" y="986240"/>
            <a:ext cx="6248400" cy="4069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r>
              <a:rPr lang="en-US" sz="2400" dirty="0"/>
              <a:t>Minimum Convex Polygons</a:t>
            </a:r>
          </a:p>
          <a:p>
            <a:pPr>
              <a:buSzPct val="80000"/>
            </a:pPr>
            <a:r>
              <a:rPr lang="en-US" sz="2400" dirty="0"/>
              <a:t>Harmonic Means</a:t>
            </a:r>
          </a:p>
          <a:p>
            <a:pPr>
              <a:buSzPct val="80000"/>
            </a:pPr>
            <a:r>
              <a:rPr lang="en-US" sz="2400" dirty="0" err="1"/>
              <a:t>Jennrich</a:t>
            </a:r>
            <a:r>
              <a:rPr lang="en-US" sz="2400" dirty="0"/>
              <a:t> Turner </a:t>
            </a:r>
          </a:p>
          <a:p>
            <a:pPr>
              <a:buSzPct val="80000"/>
            </a:pPr>
            <a:r>
              <a:rPr lang="en-US" sz="2400" dirty="0"/>
              <a:t>Kernel Density</a:t>
            </a:r>
          </a:p>
          <a:p>
            <a:pPr lvl="1">
              <a:buSzPct val="80000"/>
            </a:pPr>
            <a:r>
              <a:rPr lang="en-US" dirty="0"/>
              <a:t>Brownian Bridge Kernel</a:t>
            </a:r>
          </a:p>
          <a:p>
            <a:pPr lvl="1">
              <a:buSzPct val="80000"/>
            </a:pPr>
            <a:r>
              <a:rPr lang="en-US" dirty="0"/>
              <a:t>Random Bridge Kernel</a:t>
            </a:r>
          </a:p>
          <a:p>
            <a:pPr>
              <a:buSzPct val="80000"/>
            </a:pPr>
            <a:r>
              <a:rPr lang="en-US" sz="2400" dirty="0"/>
              <a:t>Local Convex Hull (</a:t>
            </a:r>
            <a:r>
              <a:rPr lang="en-US" sz="2400" dirty="0" err="1"/>
              <a:t>LoCoH</a:t>
            </a:r>
            <a:r>
              <a:rPr lang="en-US" sz="2400" dirty="0"/>
              <a:t>)</a:t>
            </a:r>
          </a:p>
          <a:p>
            <a:pPr>
              <a:buSzPct val="80000"/>
            </a:pPr>
            <a:r>
              <a:rPr lang="en-US" sz="2400" dirty="0"/>
              <a:t>Characteristic Hull</a:t>
            </a:r>
          </a:p>
          <a:p>
            <a:pPr>
              <a:buSzPct val="80000"/>
            </a:pPr>
            <a:r>
              <a:rPr lang="en-US" sz="2400" dirty="0"/>
              <a:t>…………..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385E4-1749-4CB9-AA55-E4152ACF0032}"/>
              </a:ext>
            </a:extLst>
          </p:cNvPr>
          <p:cNvSpPr txBox="1"/>
          <p:nvPr/>
        </p:nvSpPr>
        <p:spPr>
          <a:xfrm>
            <a:off x="0" y="5265174"/>
            <a:ext cx="9143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All of these methods assume that data are IID 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(Independent and Identically Distributed) </a:t>
            </a:r>
          </a:p>
          <a:p>
            <a:pPr algn="ctr"/>
            <a:endParaRPr lang="en-US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C41CED06-3C88-4449-AAA0-6180C40F2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73" y="1244409"/>
            <a:ext cx="4023027" cy="332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5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" y="922489"/>
            <a:ext cx="9137120" cy="365201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4804" y="345737"/>
            <a:ext cx="7547487" cy="530274"/>
          </a:xfrm>
        </p:spPr>
        <p:txBody>
          <a:bodyPr>
            <a:normAutofit/>
          </a:bodyPr>
          <a:lstStyle/>
          <a:p>
            <a:r>
              <a:rPr lang="en-US" sz="2000" dirty="0"/>
              <a:t>Quantitative Assessment of Home Range Estimators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839065" y="4829400"/>
            <a:ext cx="6266875" cy="1930216"/>
            <a:chOff x="2907695" y="4957484"/>
            <a:chExt cx="6198245" cy="1802131"/>
          </a:xfrm>
        </p:grpSpPr>
        <p:sp>
          <p:nvSpPr>
            <p:cNvPr id="10" name="Rectangle 9"/>
            <p:cNvSpPr/>
            <p:nvPr/>
          </p:nvSpPr>
          <p:spPr>
            <a:xfrm>
              <a:off x="2907695" y="4957484"/>
              <a:ext cx="6143705" cy="1802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977145" y="6031383"/>
              <a:ext cx="6128795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MICHAEL J. NOONAN; MARLEE A. TUCKER; CHRISTEN H. FLEMING; THOMAS S. AKRE; SUSAN C. ALBERTS; ABDULLAHI H. ALI; JEANNE ALTMANN; PAMELA CASTRO ANTUNES; JERROLD L. BELANT; DEAN BEYER; NIELS BLAUM KATRIN B€OHNING-GAESE; LAURYCULLEN JR.; ROGERIO CUNHA DE PAULA; JASJA DEKKER; JONATHAN DRESCHER-LEHMAN; NINA FARWIG; CLAUDIA FICHTEL; CHRISTINA FISCHER; ADAM T. FORD; JACOB R. GOHEEN; RENE JANSSEN; FLORIAN JELTSCH; MATTHEW KAUFFMAN; PETER M. KAPPELER; FLAVIA KOCH; SCOTT LAPOINT; A. CATHERINE MARKHAM; EMILIA PATRICIA MEDICI; RONALDO G. MORATO; RAN NATHAN; LUIZ GUSTAVO R. OLIVEIRA-SANTOS; KIRK A. OLSON; BRUCE D. PATTERSON; AGUSTIN PAVIOLO; EMILIANO ESTERCI RAMALHO; SASCHA R€OSNER; DANA G. SCHABO; NURIA SELVA; AGNIESZKA SERGIEL; MARINA XAVIER DA SILVA; ORR SPIEGEL; PETER THOMPSON; WIEBKE ULLMANN; FILIP ZIEz BA; TOMASZ ZWIJACZ-KOZICA WILLIAM F. FAGAN; THOMAS MUELLER; AND JUSTIN M. CALABRESE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b="69032"/>
            <a:stretch/>
          </p:blipFill>
          <p:spPr>
            <a:xfrm>
              <a:off x="2930845" y="4969059"/>
              <a:ext cx="4871446" cy="78355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0295" y="5755400"/>
              <a:ext cx="5865913" cy="24926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5337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oubmKri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58" y="4572000"/>
            <a:ext cx="4302842" cy="19859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" r="3241" b="1578"/>
          <a:stretch/>
        </p:blipFill>
        <p:spPr>
          <a:xfrm>
            <a:off x="71512" y="2953575"/>
            <a:ext cx="2921466" cy="28378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624" y="1118453"/>
            <a:ext cx="5147187" cy="15809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1897" y="2971800"/>
            <a:ext cx="246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Visual diagnostics 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Model selection (AIC)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31897" y="4208477"/>
            <a:ext cx="1774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Home range estimation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7082" y="5808677"/>
            <a:ext cx="3323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Path reconstruction 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Occurrence distribution</a:t>
            </a:r>
          </a:p>
        </p:txBody>
      </p:sp>
      <p:pic>
        <p:nvPicPr>
          <p:cNvPr id="18" name="Picture 17" descr="variogramFit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650" y="2362200"/>
            <a:ext cx="3470450" cy="21017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39AF8D-8F8F-4075-BB71-0EFFB2E89493}"/>
              </a:ext>
            </a:extLst>
          </p:cNvPr>
          <p:cNvSpPr/>
          <p:nvPr/>
        </p:nvSpPr>
        <p:spPr>
          <a:xfrm>
            <a:off x="302137" y="339909"/>
            <a:ext cx="57599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>
                <a:solidFill>
                  <a:prstClr val="black"/>
                </a:solidFill>
              </a:rPr>
              <a:t>Home Range</a:t>
            </a:r>
          </a:p>
          <a:p>
            <a:pPr lvl="0" defTabSz="914400">
              <a:defRPr/>
            </a:pPr>
            <a:r>
              <a:rPr lang="en-US" dirty="0">
                <a:solidFill>
                  <a:prstClr val="black"/>
                </a:solidFill>
              </a:rPr>
              <a:t>Continuous-Time Movement Modeling (CTMM) Framework</a:t>
            </a:r>
          </a:p>
          <a:p>
            <a:pPr lvl="0" defTabSz="914400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9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" r="3241" b="1578"/>
          <a:stretch/>
        </p:blipFill>
        <p:spPr>
          <a:xfrm>
            <a:off x="4640550" y="2434318"/>
            <a:ext cx="4318694" cy="41950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982" y="3124200"/>
            <a:ext cx="4677884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000" kern="0" dirty="0">
                <a:cs typeface="Arial" pitchFamily="34" charset="0"/>
              </a:rPr>
              <a:t>Incorporate autocorrelation structure</a:t>
            </a:r>
          </a:p>
          <a:p>
            <a:pPr marL="0" lvl="1"/>
            <a:r>
              <a:rPr lang="en-US" sz="2000" kern="0" dirty="0">
                <a:cs typeface="Arial" pitchFamily="34" charset="0"/>
              </a:rPr>
              <a:t>Insensitive to irregular sampling/data gaps</a:t>
            </a:r>
          </a:p>
          <a:p>
            <a:pPr marL="0" lvl="1"/>
            <a:r>
              <a:rPr lang="en-US" sz="2000" kern="0" dirty="0">
                <a:cs typeface="Arial" pitchFamily="34" charset="0"/>
              </a:rPr>
              <a:t>Candidate model evaluation (AIC)</a:t>
            </a:r>
          </a:p>
          <a:p>
            <a:pPr marL="0" lvl="1"/>
            <a:r>
              <a:rPr lang="en-US" sz="2000" kern="0" dirty="0">
                <a:cs typeface="Arial" pitchFamily="34" charset="0"/>
              </a:rPr>
              <a:t>Quantitatively evaluate range residency</a:t>
            </a:r>
          </a:p>
          <a:p>
            <a:pPr marL="0" lvl="1"/>
            <a:endParaRPr lang="en-US" sz="2000" kern="0" dirty="0">
              <a:cs typeface="Arial" pitchFamily="34" charset="0"/>
            </a:endParaRPr>
          </a:p>
          <a:p>
            <a:pPr marL="0" lvl="1"/>
            <a:r>
              <a:rPr lang="en-US" sz="2000" kern="0" dirty="0">
                <a:cs typeface="Arial" pitchFamily="34" charset="0"/>
              </a:rPr>
              <a:t>Observed to outperform previous methods</a:t>
            </a:r>
          </a:p>
          <a:p>
            <a:pPr marL="0" lvl="1"/>
            <a:r>
              <a:rPr lang="en-US" kern="0" dirty="0">
                <a:cs typeface="Arial" pitchFamily="34" charset="0"/>
              </a:rPr>
              <a:t>     (MCP, KDE, </a:t>
            </a:r>
            <a:r>
              <a:rPr lang="en-US" kern="0" dirty="0" err="1">
                <a:cs typeface="Arial" pitchFamily="34" charset="0"/>
              </a:rPr>
              <a:t>LoCoH</a:t>
            </a:r>
            <a:r>
              <a:rPr lang="en-US" kern="0" dirty="0">
                <a:cs typeface="Arial" pitchFamily="34" charset="0"/>
              </a:rPr>
              <a:t>)</a:t>
            </a:r>
          </a:p>
          <a:p>
            <a:pPr marL="0" lvl="1"/>
            <a:r>
              <a:rPr lang="en-US" sz="2000" kern="0" dirty="0">
                <a:cs typeface="Arial" pitchFamily="34" charset="0"/>
              </a:rPr>
              <a:t>Confidence interval estimation</a:t>
            </a:r>
          </a:p>
          <a:p>
            <a:pPr marL="0" lvl="1"/>
            <a:r>
              <a:rPr lang="en-US" sz="2000" kern="0" dirty="0">
                <a:cs typeface="Arial" pitchFamily="34" charset="0"/>
              </a:rPr>
              <a:t>Conservation implications</a:t>
            </a:r>
            <a:endParaRPr lang="en-US" sz="1400" kern="0" dirty="0"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01391-70D6-4EDE-BDAE-DC2D8E67E5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624" y="1118453"/>
            <a:ext cx="5147187" cy="1580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"/>
          <a:stretch/>
        </p:blipFill>
        <p:spPr>
          <a:xfrm>
            <a:off x="4640548" y="2208813"/>
            <a:ext cx="4318695" cy="41763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D20F9A-13A9-4CDC-9DFE-2979539C9514}"/>
              </a:ext>
            </a:extLst>
          </p:cNvPr>
          <p:cNvSpPr/>
          <p:nvPr/>
        </p:nvSpPr>
        <p:spPr>
          <a:xfrm>
            <a:off x="302137" y="339909"/>
            <a:ext cx="57599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>
                <a:solidFill>
                  <a:prstClr val="black"/>
                </a:solidFill>
              </a:rPr>
              <a:t>Home Range</a:t>
            </a:r>
          </a:p>
          <a:p>
            <a:pPr lvl="0" defTabSz="914400">
              <a:defRPr/>
            </a:pPr>
            <a:r>
              <a:rPr lang="en-US" dirty="0">
                <a:solidFill>
                  <a:prstClr val="black"/>
                </a:solidFill>
              </a:rPr>
              <a:t>Continuous-Time Movement Modeling (CTMM) Framework</a:t>
            </a:r>
          </a:p>
          <a:p>
            <a:pPr lvl="0" defTabSz="914400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E407BB5-720A-404D-9483-DC9EE6BB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353" y="1732936"/>
            <a:ext cx="2519348" cy="44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55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80176" y="604760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©AP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1402449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Describe the relationship between an animal and its 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FF"/>
                </a:highlight>
                <a:uLnTx/>
                <a:uFillTx/>
                <a:latin typeface="Calibri"/>
                <a:ea typeface="+mn-ea"/>
                <a:cs typeface="+mn-cs"/>
              </a:rPr>
              <a:t>Point Process Model: Points Instead of Paths – A first step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Does the animal use a habitat type more than expected by random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Positive response – Animal prefers habitat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Negative response – Animal avoids habitat type</a:t>
            </a:r>
          </a:p>
        </p:txBody>
      </p:sp>
      <p:pic>
        <p:nvPicPr>
          <p:cNvPr id="8" name="Picture 7" descr="DSC_0368.JPG"/>
          <p:cNvPicPr>
            <a:picLocks noChangeAspect="1"/>
          </p:cNvPicPr>
          <p:nvPr/>
        </p:nvPicPr>
        <p:blipFill>
          <a:blip r:embed="rId3" cstate="print"/>
          <a:srcRect t="38591" b="27799"/>
          <a:stretch>
            <a:fillRect/>
          </a:stretch>
        </p:blipFill>
        <p:spPr>
          <a:xfrm>
            <a:off x="0" y="4128700"/>
            <a:ext cx="9144000" cy="2057400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C6124A-D747-4D28-9F89-89467EA61493}"/>
              </a:ext>
            </a:extLst>
          </p:cNvPr>
          <p:cNvSpPr/>
          <p:nvPr/>
        </p:nvSpPr>
        <p:spPr>
          <a:xfrm>
            <a:off x="316626" y="581826"/>
            <a:ext cx="4780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dirty="0">
                <a:solidFill>
                  <a:prstClr val="black"/>
                </a:solidFill>
              </a:rPr>
              <a:t>Resource Selection Function Analysis</a:t>
            </a:r>
          </a:p>
        </p:txBody>
      </p:sp>
    </p:spTree>
    <p:extLst>
      <p:ext uri="{BB962C8B-B14F-4D97-AF65-F5344CB8AC3E}">
        <p14:creationId xmlns:p14="http://schemas.microsoft.com/office/powerpoint/2010/main" val="209199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E22A8-07F8-41CE-9F18-E62D6F2B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194" y="5419731"/>
            <a:ext cx="3213756" cy="1195606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B086F514-B3D1-44D8-ABD3-8F51C5BE5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12" y="350727"/>
            <a:ext cx="914400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Orders of Selection – Different scales of inference</a:t>
            </a:r>
          </a:p>
          <a:p>
            <a:pPr>
              <a:buSzPct val="80000"/>
              <a:tabLst>
                <a:tab pos="228600" algn="l"/>
              </a:tabLst>
              <a:defRPr/>
            </a:pPr>
            <a:endParaRPr lang="en-US" sz="1000" dirty="0">
              <a:solidFill>
                <a:srgbClr val="000000"/>
              </a:solidFill>
            </a:endParaRPr>
          </a:p>
          <a:p>
            <a:pPr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Johnson, D. 1980. The comparison of usage and availability measurements for evaluating resource preference. Ecology 61:65-71.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476C586-F491-4DD5-BF5B-76C644D78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366" y="1068625"/>
            <a:ext cx="7373257" cy="4351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F7598-4775-4C9F-83A0-3F0C9841DCF8}"/>
              </a:ext>
            </a:extLst>
          </p:cNvPr>
          <p:cNvSpPr txBox="1"/>
          <p:nvPr/>
        </p:nvSpPr>
        <p:spPr>
          <a:xfrm>
            <a:off x="269823" y="5738174"/>
            <a:ext cx="487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Fourth-order selection: Local habitat selection (individual steps) </a:t>
            </a:r>
          </a:p>
        </p:txBody>
      </p:sp>
    </p:spTree>
    <p:extLst>
      <p:ext uri="{BB962C8B-B14F-4D97-AF65-F5344CB8AC3E}">
        <p14:creationId xmlns:p14="http://schemas.microsoft.com/office/powerpoint/2010/main" val="4092649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31DA8C5-0A3E-4105-AAB9-4A3D09338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4" b="17155"/>
          <a:stretch/>
        </p:blipFill>
        <p:spPr>
          <a:xfrm>
            <a:off x="4633153" y="1558835"/>
            <a:ext cx="4510847" cy="2945709"/>
          </a:xfrm>
          <a:prstGeom prst="rect">
            <a:avLst/>
          </a:prstGeom>
        </p:spPr>
      </p:pic>
      <p:sp>
        <p:nvSpPr>
          <p:cNvPr id="290" name="Rectangle 289"/>
          <p:cNvSpPr/>
          <p:nvPr/>
        </p:nvSpPr>
        <p:spPr>
          <a:xfrm>
            <a:off x="316626" y="1647868"/>
            <a:ext cx="457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Logistic regression analysis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85800" y="2358629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w(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</a:t>
            </a:r>
            <a:r>
              <a:rPr lang="el-GR" sz="1600" dirty="0">
                <a:solidFill>
                  <a:prstClr val="black"/>
                </a:solidFill>
              </a:rPr>
              <a:t> β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)=exp(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β</a:t>
            </a:r>
            <a:r>
              <a:rPr kumimoji="0" lang="el-GR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β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⋯+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β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F225832-C92C-405E-A46F-E2AEF1D5F906}"/>
              </a:ext>
            </a:extLst>
          </p:cNvPr>
          <p:cNvSpPr/>
          <p:nvPr/>
        </p:nvSpPr>
        <p:spPr>
          <a:xfrm>
            <a:off x="316626" y="581826"/>
            <a:ext cx="402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dirty="0">
                <a:solidFill>
                  <a:prstClr val="black"/>
                </a:solidFill>
              </a:rPr>
              <a:t>Use v. Availability Study Design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470BF3-6C2C-4B0D-A742-08B8B6093D9F}"/>
              </a:ext>
            </a:extLst>
          </p:cNvPr>
          <p:cNvSpPr txBox="1"/>
          <p:nvPr/>
        </p:nvSpPr>
        <p:spPr>
          <a:xfrm>
            <a:off x="227603" y="3622209"/>
            <a:ext cx="435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Habitat covariates: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Anthropogenic Footprint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Distance to landscape features (Roads, Rivers)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……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572F6A-8A5C-4A86-BEBB-C94B43B1BA90}"/>
              </a:ext>
            </a:extLst>
          </p:cNvPr>
          <p:cNvGrpSpPr/>
          <p:nvPr/>
        </p:nvGrpSpPr>
        <p:grpSpPr>
          <a:xfrm>
            <a:off x="3933442" y="1335600"/>
            <a:ext cx="4574085" cy="3874532"/>
            <a:chOff x="4417515" y="1992868"/>
            <a:chExt cx="4574085" cy="3874532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F424F4A-B280-4F25-8E58-C3B215571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978" y="1992868"/>
              <a:ext cx="3130622" cy="3874532"/>
            </a:xfrm>
            <a:prstGeom prst="rect">
              <a:avLst/>
            </a:prstGeom>
          </p:spPr>
        </p:pic>
        <p:sp>
          <p:nvSpPr>
            <p:cNvPr id="78" name="Left Brace 77">
              <a:extLst>
                <a:ext uri="{FF2B5EF4-FFF2-40B4-BE49-F238E27FC236}">
                  <a16:creationId xmlns:a16="http://schemas.microsoft.com/office/drawing/2014/main" id="{EC5D67A4-550A-468B-B99A-B0BE2179AD3F}"/>
                </a:ext>
              </a:extLst>
            </p:cNvPr>
            <p:cNvSpPr/>
            <p:nvPr/>
          </p:nvSpPr>
          <p:spPr>
            <a:xfrm>
              <a:off x="5334000" y="2514600"/>
              <a:ext cx="457200" cy="2819400"/>
            </a:xfrm>
            <a:prstGeom prst="leftBrace">
              <a:avLst>
                <a:gd name="adj1" fmla="val 77424"/>
                <a:gd name="adj2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D8D7AD5-88AC-43E4-87C9-D45B89937651}"/>
                </a:ext>
              </a:extLst>
            </p:cNvPr>
            <p:cNvSpPr txBox="1"/>
            <p:nvPr/>
          </p:nvSpPr>
          <p:spPr>
            <a:xfrm>
              <a:off x="4417515" y="3541455"/>
              <a:ext cx="8467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Extract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Values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F89C1E-7C01-4833-A93F-3883A066B955}"/>
              </a:ext>
            </a:extLst>
          </p:cNvPr>
          <p:cNvSpPr txBox="1"/>
          <p:nvPr/>
        </p:nvSpPr>
        <p:spPr>
          <a:xfrm>
            <a:off x="316626" y="5149637"/>
            <a:ext cx="435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Simulation analysis required to estimate required availability sample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386F5-E10F-44D6-876E-AA50D1A84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74" y="1676370"/>
            <a:ext cx="4589738" cy="32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979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5D96A89-0E3D-49BE-8E66-3599323D5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097" y="1328334"/>
            <a:ext cx="5164903" cy="368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55B74A-840D-4913-B6E4-B49F9BCEA41B}"/>
              </a:ext>
            </a:extLst>
          </p:cNvPr>
          <p:cNvSpPr/>
          <p:nvPr/>
        </p:nvSpPr>
        <p:spPr>
          <a:xfrm>
            <a:off x="316626" y="1647868"/>
            <a:ext cx="457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Logistic regression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AF3C7-241F-49AA-8C69-CB3E1E0A1710}"/>
              </a:ext>
            </a:extLst>
          </p:cNvPr>
          <p:cNvSpPr txBox="1"/>
          <p:nvPr/>
        </p:nvSpPr>
        <p:spPr>
          <a:xfrm>
            <a:off x="685800" y="2358629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w(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</a:t>
            </a:r>
            <a:r>
              <a:rPr lang="el-GR" sz="1600" dirty="0">
                <a:solidFill>
                  <a:prstClr val="black"/>
                </a:solidFill>
              </a:rPr>
              <a:t> β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)=exp(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β</a:t>
            </a:r>
            <a:r>
              <a:rPr kumimoji="0" lang="el-GR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β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 ⋯+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β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ABA76-703E-4C18-8FAF-1F9FE7401C4F}"/>
              </a:ext>
            </a:extLst>
          </p:cNvPr>
          <p:cNvSpPr/>
          <p:nvPr/>
        </p:nvSpPr>
        <p:spPr>
          <a:xfrm>
            <a:off x="316626" y="581826"/>
            <a:ext cx="402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dirty="0">
                <a:solidFill>
                  <a:prstClr val="black"/>
                </a:solidFill>
              </a:rPr>
              <a:t>Use v. Availability Study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3C0651-D296-4D3C-9721-B8691CA07E75}"/>
              </a:ext>
            </a:extLst>
          </p:cNvPr>
          <p:cNvSpPr txBox="1"/>
          <p:nvPr/>
        </p:nvSpPr>
        <p:spPr>
          <a:xfrm>
            <a:off x="227603" y="3940076"/>
            <a:ext cx="435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Habitat covariates: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Anthropogenic Footprint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Distance to landscape features (Roads, Rivers)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……</a:t>
            </a:r>
          </a:p>
        </p:txBody>
      </p:sp>
    </p:spTree>
    <p:extLst>
      <p:ext uri="{BB962C8B-B14F-4D97-AF65-F5344CB8AC3E}">
        <p14:creationId xmlns:p14="http://schemas.microsoft.com/office/powerpoint/2010/main" val="295517137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A76570-6690-4F4B-ACBF-1AAC3E9F0F81}"/>
              </a:ext>
            </a:extLst>
          </p:cNvPr>
          <p:cNvSpPr/>
          <p:nvPr/>
        </p:nvSpPr>
        <p:spPr>
          <a:xfrm>
            <a:off x="316626" y="581826"/>
            <a:ext cx="4780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dirty="0">
                <a:solidFill>
                  <a:prstClr val="black"/>
                </a:solidFill>
              </a:rPr>
              <a:t>Resource Selection Function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1FB3-9AB9-4060-878C-300A4E0B7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52" y="961744"/>
            <a:ext cx="5277142" cy="37693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5A92EF-D4C2-4529-826A-16987402A68A}"/>
              </a:ext>
            </a:extLst>
          </p:cNvPr>
          <p:cNvSpPr/>
          <p:nvPr/>
        </p:nvSpPr>
        <p:spPr>
          <a:xfrm>
            <a:off x="525165" y="1580412"/>
            <a:ext cx="457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Prediction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A97B46-345E-46F3-83CD-A60D7250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86" y="4980774"/>
            <a:ext cx="6057900" cy="1295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A22E10-3BB0-40E5-A5D5-2B1F30B94310}"/>
              </a:ext>
            </a:extLst>
          </p:cNvPr>
          <p:cNvSpPr/>
          <p:nvPr/>
        </p:nvSpPr>
        <p:spPr>
          <a:xfrm>
            <a:off x="525165" y="4686676"/>
            <a:ext cx="457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more information:</a:t>
            </a:r>
          </a:p>
        </p:txBody>
      </p:sp>
    </p:spTree>
    <p:extLst>
      <p:ext uri="{BB962C8B-B14F-4D97-AF65-F5344CB8AC3E}">
        <p14:creationId xmlns:p14="http://schemas.microsoft.com/office/powerpoint/2010/main" val="73439806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96D2D-783A-4C3E-8A0D-191375A94B50}"/>
              </a:ext>
            </a:extLst>
          </p:cNvPr>
          <p:cNvSpPr txBox="1"/>
          <p:nvPr/>
        </p:nvSpPr>
        <p:spPr>
          <a:xfrm>
            <a:off x="189494" y="470336"/>
            <a:ext cx="88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5: Introduction to Movement Analyses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2EBC86E-13CB-4C8E-94EB-AE1CE43A7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94" y="5486400"/>
            <a:ext cx="40531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Instructor: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Jared Stabach (</a:t>
            </a:r>
            <a:r>
              <a:rPr lang="en-US" sz="1200" dirty="0">
                <a:solidFill>
                  <a:srgbClr val="000000"/>
                </a:solidFill>
                <a:hlinkClick r:id="rId2"/>
              </a:rPr>
              <a:t>StabachJ@si.edu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D42E982-2776-4C5C-8AAA-9450C1BD4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94" y="1264807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Lecture: Tuesday, 06 April 2021 and Thursday, 08 April 2021</a:t>
            </a:r>
          </a:p>
          <a:p>
            <a:pPr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8:30 am – 10:20 pm EDT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6E3F8AC2-D41D-4C1B-A1BE-314D168F7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91" y="2214441"/>
            <a:ext cx="4607042" cy="218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	Tuesday</a:t>
            </a:r>
          </a:p>
          <a:p>
            <a:pPr marL="628650" lvl="1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Data Import &amp; Cleaning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Time Stamp Formatting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Duplicate Removal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Assessing Model Assumptions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Filtering Start Dates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Assessing Data Quality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Calculating Fix Success</a:t>
            </a:r>
          </a:p>
          <a:p>
            <a:pPr lvl="2">
              <a:buSzPct val="80000"/>
              <a:tabLst>
                <a:tab pos="228600" algn="l"/>
              </a:tabLs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628650" lvl="1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Data Visualization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Animating Animal Movements (Super Fun!)</a:t>
            </a:r>
          </a:p>
        </p:txBody>
      </p:sp>
      <p:pic>
        <p:nvPicPr>
          <p:cNvPr id="8" name="Picture 7" descr="DSC_0190.JPG">
            <a:extLst>
              <a:ext uri="{FF2B5EF4-FFF2-40B4-BE49-F238E27FC236}">
                <a16:creationId xmlns:a16="http://schemas.microsoft.com/office/drawing/2014/main" id="{FA4C51B9-3A01-4C6B-BAD8-6795DE78C4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42812" t="7916" r="17690" b="11344"/>
          <a:stretch>
            <a:fillRect/>
          </a:stretch>
        </p:blipFill>
        <p:spPr>
          <a:xfrm>
            <a:off x="5676384" y="1960195"/>
            <a:ext cx="2496009" cy="34155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084066-69F0-40E4-81D2-92DE1B86DFFD}"/>
              </a:ext>
            </a:extLst>
          </p:cNvPr>
          <p:cNvSpPr txBox="1"/>
          <p:nvPr/>
        </p:nvSpPr>
        <p:spPr>
          <a:xfrm>
            <a:off x="287593" y="4518389"/>
            <a:ext cx="46899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 will use GPS collar data, collected on white-bearded wildebeest (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Connochaetes taurinus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) during my doctoral work from 2010-2013 for all exercises.  Methods, however, should be broadly applicable to other taxa.</a:t>
            </a:r>
          </a:p>
        </p:txBody>
      </p:sp>
    </p:spTree>
    <p:extLst>
      <p:ext uri="{BB962C8B-B14F-4D97-AF65-F5344CB8AC3E}">
        <p14:creationId xmlns:p14="http://schemas.microsoft.com/office/powerpoint/2010/main" val="108396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96D2D-783A-4C3E-8A0D-191375A94B50}"/>
              </a:ext>
            </a:extLst>
          </p:cNvPr>
          <p:cNvSpPr txBox="1"/>
          <p:nvPr/>
        </p:nvSpPr>
        <p:spPr>
          <a:xfrm>
            <a:off x="189494" y="470336"/>
            <a:ext cx="88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5: Introduction to Movement Analyses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2EBC86E-13CB-4C8E-94EB-AE1CE43A7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94" y="5486400"/>
            <a:ext cx="40531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Instructor: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Jared Stabach (</a:t>
            </a:r>
            <a:r>
              <a:rPr lang="en-US" sz="1200" dirty="0">
                <a:solidFill>
                  <a:srgbClr val="000000"/>
                </a:solidFill>
                <a:hlinkClick r:id="rId2"/>
              </a:rPr>
              <a:t>StabachJ@si.edu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D42E982-2776-4C5C-8AAA-9450C1BD4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94" y="1264807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Lecture: Tuesday, 06 April 2021 and Thursday, 08 April 2021</a:t>
            </a:r>
          </a:p>
          <a:p>
            <a:pPr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8:30 am – 10:20 pm EDT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E66D28C-EEDA-4777-B765-0A579524F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91" y="2214441"/>
            <a:ext cx="5168296" cy="29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	Thursday</a:t>
            </a:r>
          </a:p>
          <a:p>
            <a:pPr marL="628650" lvl="1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Calculate Home Range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Minimum Convex Polygon (MCP) 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Autocorrelated Kernel Density Estimation (AKDE)</a:t>
            </a:r>
          </a:p>
          <a:p>
            <a:pPr lvl="2">
              <a:buSzPct val="80000"/>
              <a:tabLst>
                <a:tab pos="228600" algn="l"/>
              </a:tabLs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628650" lvl="1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Resource Selection Function (RSF) Analysis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‘Use’ vs ‘Availability’ design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Define ‘Availability;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Create spatial database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Perform logistic regression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Assess response curves</a:t>
            </a:r>
          </a:p>
          <a:p>
            <a:pPr marL="1085850" lvl="2" indent="-171450">
              <a:buSzPct val="80000"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Generate a prediction map</a:t>
            </a:r>
          </a:p>
          <a:p>
            <a:pPr lvl="2">
              <a:buSzPct val="80000"/>
              <a:tabLst>
                <a:tab pos="228600" algn="l"/>
              </a:tabLst>
              <a:defRPr/>
            </a:pPr>
            <a:r>
              <a:rPr lang="en-US" sz="1200" i="1" dirty="0"/>
              <a:t>	</a:t>
            </a:r>
          </a:p>
          <a:p>
            <a:pPr lvl="2">
              <a:buSzPct val="80000"/>
              <a:tabLst>
                <a:tab pos="228600" algn="l"/>
              </a:tabLst>
              <a:defRPr/>
            </a:pPr>
            <a:br>
              <a:rPr lang="en-US" sz="1200" dirty="0"/>
            </a:b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39912-37EF-4E07-9431-C217C878CD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4"/>
          <a:stretch/>
        </p:blipFill>
        <p:spPr>
          <a:xfrm>
            <a:off x="4966034" y="1902934"/>
            <a:ext cx="3887430" cy="35354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B842A6-A563-43ED-9F2B-DF5B795DCC01}"/>
              </a:ext>
            </a:extLst>
          </p:cNvPr>
          <p:cNvGrpSpPr/>
          <p:nvPr/>
        </p:nvGrpSpPr>
        <p:grpSpPr>
          <a:xfrm>
            <a:off x="5163490" y="2484111"/>
            <a:ext cx="3492519" cy="2524470"/>
            <a:chOff x="2310129" y="1828462"/>
            <a:chExt cx="2987040" cy="2186179"/>
          </a:xfrm>
        </p:grpSpPr>
        <p:pic>
          <p:nvPicPr>
            <p:cNvPr id="14" name="Picture 13" descr="Variogram.png">
              <a:extLst>
                <a:ext uri="{FF2B5EF4-FFF2-40B4-BE49-F238E27FC236}">
                  <a16:creationId xmlns:a16="http://schemas.microsoft.com/office/drawing/2014/main" id="{0D716A90-0B58-445D-A13A-813196059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129" y="2106593"/>
              <a:ext cx="2987040" cy="19080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D308F1-2955-4121-AEE9-57E08420F8A5}"/>
                </a:ext>
              </a:extLst>
            </p:cNvPr>
            <p:cNvSpPr txBox="1"/>
            <p:nvPr/>
          </p:nvSpPr>
          <p:spPr>
            <a:xfrm>
              <a:off x="2893248" y="1828462"/>
              <a:ext cx="2008300" cy="31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</a:rPr>
                <a:t>Cracking the code</a:t>
              </a:r>
            </a:p>
          </p:txBody>
        </p:sp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04077FF3-BEF5-47EF-8F87-3A3BB9B66595}"/>
                </a:ext>
              </a:extLst>
            </p:cNvPr>
            <p:cNvSpPr/>
            <p:nvPr/>
          </p:nvSpPr>
          <p:spPr>
            <a:xfrm>
              <a:off x="3729567" y="2311400"/>
              <a:ext cx="148166" cy="180796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8A8918DB-52F5-437E-8FA6-61AF52A0D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19" y="2152441"/>
            <a:ext cx="4008862" cy="28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9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CFBDD-059A-4842-A737-9FC8FD3C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0" y="1865996"/>
            <a:ext cx="7000875" cy="247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A97C2-CC6D-41AC-9D4A-09B183D023DF}"/>
              </a:ext>
            </a:extLst>
          </p:cNvPr>
          <p:cNvSpPr txBox="1"/>
          <p:nvPr/>
        </p:nvSpPr>
        <p:spPr>
          <a:xfrm>
            <a:off x="312020" y="700549"/>
            <a:ext cx="5441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least 58 packages in R to analyze animal tracking data</a:t>
            </a:r>
          </a:p>
          <a:p>
            <a:endParaRPr lang="en-US" dirty="0"/>
          </a:p>
          <a:p>
            <a:r>
              <a:rPr lang="en-US" dirty="0"/>
              <a:t>How to know which to use?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45FDBB0-F478-4CE3-95AB-C1F8F6911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42" y="4436215"/>
            <a:ext cx="5132439" cy="21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8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1FBCD45-E2DC-4EE8-A712-5FCC3CA0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515"/>
            <a:ext cx="9144000" cy="5208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0D087-361B-4823-BF77-F6E644A02BE8}"/>
              </a:ext>
            </a:extLst>
          </p:cNvPr>
          <p:cNvSpPr txBox="1"/>
          <p:nvPr/>
        </p:nvSpPr>
        <p:spPr>
          <a:xfrm>
            <a:off x="966018" y="4759156"/>
            <a:ext cx="3207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2.4 billion </a:t>
            </a:r>
            <a:r>
              <a:rPr lang="en-US" dirty="0"/>
              <a:t>locations</a:t>
            </a:r>
          </a:p>
          <a:p>
            <a:r>
              <a:rPr lang="en-US" b="1" dirty="0"/>
              <a:t>5,915</a:t>
            </a:r>
            <a:r>
              <a:rPr lang="en-US" dirty="0"/>
              <a:t> studies</a:t>
            </a:r>
          </a:p>
          <a:p>
            <a:r>
              <a:rPr lang="en-US" b="1" dirty="0"/>
              <a:t>1,025</a:t>
            </a:r>
            <a:r>
              <a:rPr lang="en-US" dirty="0"/>
              <a:t> taxa</a:t>
            </a:r>
          </a:p>
          <a:p>
            <a:r>
              <a:rPr lang="en-US" b="1" dirty="0"/>
              <a:t>3,000</a:t>
            </a:r>
            <a:r>
              <a:rPr lang="en-US" dirty="0"/>
              <a:t> data owners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BECABDF4-9DBC-4127-9613-7A3E01975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32" y="412479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Where to get data…………</a:t>
            </a:r>
          </a:p>
        </p:txBody>
      </p:sp>
    </p:spTree>
    <p:extLst>
      <p:ext uri="{BB962C8B-B14F-4D97-AF65-F5344CB8AC3E}">
        <p14:creationId xmlns:p14="http://schemas.microsoft.com/office/powerpoint/2010/main" val="278463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557980"/>
            <a:ext cx="5041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Visualize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Movement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White-bearded wildebeest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Connochaetes taurinus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pic>
        <p:nvPicPr>
          <p:cNvPr id="93186" name="Picture 2" descr="C:\Jared\Projects\Wildebeest\AnimalMovement\Animation\Fence\Athi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487" y="1388977"/>
            <a:ext cx="6287670" cy="5023586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/>
        </p:nvGrpSpPr>
        <p:grpSpPr>
          <a:xfrm>
            <a:off x="7276982" y="152401"/>
            <a:ext cx="1724025" cy="1511474"/>
            <a:chOff x="7276981" y="152400"/>
            <a:chExt cx="1724025" cy="1511474"/>
          </a:xfrm>
        </p:grpSpPr>
        <p:pic>
          <p:nvPicPr>
            <p:cNvPr id="7" name="Picture 6" descr="AFRICA1"/>
            <p:cNvPicPr>
              <a:picLocks noChangeAspect="1" noChangeArrowheads="1"/>
            </p:cNvPicPr>
            <p:nvPr/>
          </p:nvPicPr>
          <p:blipFill>
            <a:blip r:embed="rId4" cstate="print"/>
            <a:srcRect l="14453"/>
            <a:stretch>
              <a:fillRect/>
            </a:stretch>
          </p:blipFill>
          <p:spPr bwMode="auto">
            <a:xfrm>
              <a:off x="7276981" y="152400"/>
              <a:ext cx="1724025" cy="1511474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8572381" y="990600"/>
              <a:ext cx="76200" cy="762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27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0111" y="427703"/>
            <a:ext cx="9394721" cy="838966"/>
          </a:xfrm>
        </p:spPr>
        <p:txBody>
          <a:bodyPr>
            <a:normAutofit/>
          </a:bodyPr>
          <a:lstStyle/>
          <a:p>
            <a:r>
              <a:rPr lang="en-US" sz="3600" dirty="0"/>
              <a:t>Properties of a Movement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9114" y="2366055"/>
            <a:ext cx="3300413" cy="1327188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Step length</a:t>
            </a:r>
          </a:p>
          <a:p>
            <a:pPr lvl="1"/>
            <a:r>
              <a:rPr lang="en-US" sz="2000" dirty="0"/>
              <a:t>Turning angle	</a:t>
            </a:r>
          </a:p>
          <a:p>
            <a:pPr lvl="1"/>
            <a:r>
              <a:rPr lang="en-US" sz="2000" dirty="0"/>
              <a:t>Velocity</a:t>
            </a:r>
          </a:p>
          <a:p>
            <a:pPr lvl="1"/>
            <a:r>
              <a:rPr lang="en-US" sz="2000" dirty="0"/>
              <a:t>Autocorrelation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378" y="1685750"/>
            <a:ext cx="4162815" cy="456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3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0111" y="427703"/>
            <a:ext cx="9394721" cy="838966"/>
          </a:xfrm>
        </p:spPr>
        <p:txBody>
          <a:bodyPr>
            <a:normAutofit/>
          </a:bodyPr>
          <a:lstStyle/>
          <a:p>
            <a:r>
              <a:rPr lang="en-US" sz="3600" dirty="0"/>
              <a:t>Things to be wary of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EFB93F-AC30-4384-8A1D-481C61A0D2E5}"/>
              </a:ext>
            </a:extLst>
          </p:cNvPr>
          <p:cNvGrpSpPr/>
          <p:nvPr/>
        </p:nvGrpSpPr>
        <p:grpSpPr>
          <a:xfrm>
            <a:off x="650214" y="1644446"/>
            <a:ext cx="3921786" cy="4066596"/>
            <a:chOff x="76200" y="1351539"/>
            <a:chExt cx="4114800" cy="45171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8B649B-B9B5-4306-9BBF-EAC6711BA96B}"/>
                </a:ext>
              </a:extLst>
            </p:cNvPr>
            <p:cNvGrpSpPr/>
            <p:nvPr/>
          </p:nvGrpSpPr>
          <p:grpSpPr>
            <a:xfrm>
              <a:off x="76200" y="1351539"/>
              <a:ext cx="4065587" cy="2211108"/>
              <a:chOff x="1116013" y="1351539"/>
              <a:chExt cx="4065587" cy="2211108"/>
            </a:xfrm>
          </p:grpSpPr>
          <p:pic>
            <p:nvPicPr>
              <p:cNvPr id="46" name="Picture 45" descr="Path2.png">
                <a:extLst>
                  <a:ext uri="{FF2B5EF4-FFF2-40B4-BE49-F238E27FC236}">
                    <a16:creationId xmlns:a16="http://schemas.microsoft.com/office/drawing/2014/main" id="{199F69D8-DBB8-4882-ACD0-08DE8CB66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6013" y="1351539"/>
                <a:ext cx="4065587" cy="2211108"/>
              </a:xfrm>
              <a:prstGeom prst="rect">
                <a:avLst/>
              </a:prstGeom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4D9F165-EAC0-435D-9D93-E1EF1C5E2F6A}"/>
                  </a:ext>
                </a:extLst>
              </p:cNvPr>
              <p:cNvSpPr/>
              <p:nvPr/>
            </p:nvSpPr>
            <p:spPr>
              <a:xfrm>
                <a:off x="1781649" y="3204917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B022CA5-2EF2-48AD-A987-59896DA6529A}"/>
                  </a:ext>
                </a:extLst>
              </p:cNvPr>
              <p:cNvSpPr/>
              <p:nvPr/>
            </p:nvSpPr>
            <p:spPr>
              <a:xfrm>
                <a:off x="1841630" y="2224357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3C5F814-474E-444D-A23E-3F7AB8425FE1}"/>
                  </a:ext>
                </a:extLst>
              </p:cNvPr>
              <p:cNvSpPr/>
              <p:nvPr/>
            </p:nvSpPr>
            <p:spPr>
              <a:xfrm>
                <a:off x="2394647" y="2050984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29D36A-7F4A-452C-9AFF-8E066CFCE915}"/>
                  </a:ext>
                </a:extLst>
              </p:cNvPr>
              <p:cNvSpPr/>
              <p:nvPr/>
            </p:nvSpPr>
            <p:spPr>
              <a:xfrm>
                <a:off x="3181021" y="2240354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AE5298D-CD4C-438C-8D29-4AAEF0BE9408}"/>
                  </a:ext>
                </a:extLst>
              </p:cNvPr>
              <p:cNvSpPr/>
              <p:nvPr/>
            </p:nvSpPr>
            <p:spPr>
              <a:xfrm>
                <a:off x="4115999" y="2744480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6760E7F-D4E2-4846-9551-9D032ADD89D7}"/>
                  </a:ext>
                </a:extLst>
              </p:cNvPr>
              <p:cNvCxnSpPr/>
              <p:nvPr/>
            </p:nvCxnSpPr>
            <p:spPr>
              <a:xfrm flipV="1">
                <a:off x="1841631" y="2324288"/>
                <a:ext cx="59981" cy="94340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EE98A5-7FD7-4B38-954B-1CF8F5FE42F8}"/>
                  </a:ext>
                </a:extLst>
              </p:cNvPr>
              <p:cNvCxnSpPr/>
              <p:nvPr/>
            </p:nvCxnSpPr>
            <p:spPr>
              <a:xfrm flipV="1">
                <a:off x="1908198" y="2110238"/>
                <a:ext cx="517406" cy="17557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13C917E-EA17-4754-95EA-2B5000AAE51C}"/>
                  </a:ext>
                </a:extLst>
              </p:cNvPr>
              <p:cNvCxnSpPr/>
              <p:nvPr/>
            </p:nvCxnSpPr>
            <p:spPr>
              <a:xfrm>
                <a:off x="2448438" y="2107576"/>
                <a:ext cx="786374" cy="18937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8AAD686-B6F0-4026-A5E6-15F3BB28B020}"/>
                  </a:ext>
                </a:extLst>
              </p:cNvPr>
              <p:cNvCxnSpPr/>
              <p:nvPr/>
            </p:nvCxnSpPr>
            <p:spPr>
              <a:xfrm>
                <a:off x="3241929" y="2301049"/>
                <a:ext cx="934978" cy="50412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4CFC082-9DF7-4FB3-A859-AAB12D10CD9D}"/>
                </a:ext>
              </a:extLst>
            </p:cNvPr>
            <p:cNvGrpSpPr/>
            <p:nvPr/>
          </p:nvGrpSpPr>
          <p:grpSpPr>
            <a:xfrm>
              <a:off x="125413" y="3657600"/>
              <a:ext cx="4065587" cy="2211108"/>
              <a:chOff x="1116013" y="5345323"/>
              <a:chExt cx="4065587" cy="2211108"/>
            </a:xfrm>
          </p:grpSpPr>
          <p:pic>
            <p:nvPicPr>
              <p:cNvPr id="8" name="Picture 7" descr="Path2.png">
                <a:extLst>
                  <a:ext uri="{FF2B5EF4-FFF2-40B4-BE49-F238E27FC236}">
                    <a16:creationId xmlns:a16="http://schemas.microsoft.com/office/drawing/2014/main" id="{63544E5A-32A4-459D-BB30-C6757563A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6013" y="5345323"/>
                <a:ext cx="4065587" cy="2211108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A74F8F8-E3C5-4B78-A11A-0830407D00C6}"/>
                  </a:ext>
                </a:extLst>
              </p:cNvPr>
              <p:cNvSpPr/>
              <p:nvPr/>
            </p:nvSpPr>
            <p:spPr>
              <a:xfrm>
                <a:off x="1886151" y="6555169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3D1D941-1053-4937-B010-C3174851D498}"/>
                  </a:ext>
                </a:extLst>
              </p:cNvPr>
              <p:cNvSpPr/>
              <p:nvPr/>
            </p:nvSpPr>
            <p:spPr>
              <a:xfrm>
                <a:off x="1841630" y="6855909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CBEC1A-5268-4AB1-A5D9-462EF1829BAD}"/>
                  </a:ext>
                </a:extLst>
              </p:cNvPr>
              <p:cNvSpPr/>
              <p:nvPr/>
            </p:nvSpPr>
            <p:spPr>
              <a:xfrm>
                <a:off x="1781649" y="7054049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B6958B8-C303-4FCA-AA12-C0556BAB4E36}"/>
                  </a:ext>
                </a:extLst>
              </p:cNvPr>
              <p:cNvSpPr/>
              <p:nvPr/>
            </p:nvSpPr>
            <p:spPr>
              <a:xfrm>
                <a:off x="1841630" y="6038577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CAB3D71-D2F3-488C-B7BE-907129C9C694}"/>
                  </a:ext>
                </a:extLst>
              </p:cNvPr>
              <p:cNvSpPr/>
              <p:nvPr/>
            </p:nvSpPr>
            <p:spPr>
              <a:xfrm>
                <a:off x="1721667" y="7345588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08CE387-FE9C-469A-B7AB-FA09B6BE54EF}"/>
                  </a:ext>
                </a:extLst>
              </p:cNvPr>
              <p:cNvSpPr/>
              <p:nvPr/>
            </p:nvSpPr>
            <p:spPr>
              <a:xfrm>
                <a:off x="2514608" y="6219948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560DC8B-7D79-4AB7-A342-6406CD3601E2}"/>
                  </a:ext>
                </a:extLst>
              </p:cNvPr>
              <p:cNvSpPr/>
              <p:nvPr/>
            </p:nvSpPr>
            <p:spPr>
              <a:xfrm>
                <a:off x="1841628" y="6279201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A4581B-E79E-4403-A210-00868F8E5359}"/>
                  </a:ext>
                </a:extLst>
              </p:cNvPr>
              <p:cNvSpPr/>
              <p:nvPr/>
            </p:nvSpPr>
            <p:spPr>
              <a:xfrm>
                <a:off x="2126077" y="5920071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1CC811C-E803-4939-9BC8-0EDD121670DE}"/>
                  </a:ext>
                </a:extLst>
              </p:cNvPr>
              <p:cNvSpPr/>
              <p:nvPr/>
            </p:nvSpPr>
            <p:spPr>
              <a:xfrm>
                <a:off x="2006114" y="6732929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527AE4E-59D0-46AC-B341-DB81BAA51AD1}"/>
                  </a:ext>
                </a:extLst>
              </p:cNvPr>
              <p:cNvSpPr/>
              <p:nvPr/>
            </p:nvSpPr>
            <p:spPr>
              <a:xfrm>
                <a:off x="2274684" y="6097829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978414A-D61B-45FD-8C70-26ED3BCDD442}"/>
                  </a:ext>
                </a:extLst>
              </p:cNvPr>
              <p:cNvSpPr/>
              <p:nvPr/>
            </p:nvSpPr>
            <p:spPr>
              <a:xfrm>
                <a:off x="2454628" y="6038575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419446E-3094-445E-96F3-934609AF6189}"/>
                  </a:ext>
                </a:extLst>
              </p:cNvPr>
              <p:cNvSpPr/>
              <p:nvPr/>
            </p:nvSpPr>
            <p:spPr>
              <a:xfrm>
                <a:off x="2758032" y="6237475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540C2AE-7E5A-4DE6-A7DD-8EFBEC4888A6}"/>
                  </a:ext>
                </a:extLst>
              </p:cNvPr>
              <p:cNvSpPr/>
              <p:nvPr/>
            </p:nvSpPr>
            <p:spPr>
              <a:xfrm>
                <a:off x="3241001" y="6178221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7A0C392-EB20-4012-A6D8-CC146D236542}"/>
                  </a:ext>
                </a:extLst>
              </p:cNvPr>
              <p:cNvSpPr/>
              <p:nvPr/>
            </p:nvSpPr>
            <p:spPr>
              <a:xfrm>
                <a:off x="2995263" y="6296727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92D3C9-E58F-4A2C-B65B-ACF4E0D14F92}"/>
                  </a:ext>
                </a:extLst>
              </p:cNvPr>
              <p:cNvSpPr/>
              <p:nvPr/>
            </p:nvSpPr>
            <p:spPr>
              <a:xfrm>
                <a:off x="3410121" y="6394937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6B48345-476E-4E5E-AC0D-44FD87860F92}"/>
                  </a:ext>
                </a:extLst>
              </p:cNvPr>
              <p:cNvSpPr/>
              <p:nvPr/>
            </p:nvSpPr>
            <p:spPr>
              <a:xfrm>
                <a:off x="3602071" y="6614422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8687248-BAFE-4B36-800A-079AF3E8BC63}"/>
                  </a:ext>
                </a:extLst>
              </p:cNvPr>
              <p:cNvSpPr/>
              <p:nvPr/>
            </p:nvSpPr>
            <p:spPr>
              <a:xfrm>
                <a:off x="3779696" y="6796656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D8FBB6A-8905-40E3-B0BD-F5565B363B64}"/>
                  </a:ext>
                </a:extLst>
              </p:cNvPr>
              <p:cNvSpPr/>
              <p:nvPr/>
            </p:nvSpPr>
            <p:spPr>
              <a:xfrm>
                <a:off x="4056017" y="6737403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AEDBD0A-BD0E-49C7-BF6D-A11549AE5F61}"/>
                  </a:ext>
                </a:extLst>
              </p:cNvPr>
              <p:cNvSpPr/>
              <p:nvPr/>
            </p:nvSpPr>
            <p:spPr>
              <a:xfrm>
                <a:off x="4320332" y="6673674"/>
                <a:ext cx="119963" cy="11850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36AA46A-F531-4700-AB50-D34B0B5E68E3}"/>
                  </a:ext>
                </a:extLst>
              </p:cNvPr>
              <p:cNvCxnSpPr/>
              <p:nvPr/>
            </p:nvCxnSpPr>
            <p:spPr>
              <a:xfrm flipV="1">
                <a:off x="1772361" y="7105133"/>
                <a:ext cx="69270" cy="31475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EB74931-B657-4AD8-A822-FF1678041CC4}"/>
                  </a:ext>
                </a:extLst>
              </p:cNvPr>
              <p:cNvCxnSpPr/>
              <p:nvPr/>
            </p:nvCxnSpPr>
            <p:spPr>
              <a:xfrm flipV="1">
                <a:off x="1836368" y="6910415"/>
                <a:ext cx="59981" cy="19814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9A27083-F34A-442A-A0DF-C8B3ACB36F15}"/>
                  </a:ext>
                </a:extLst>
              </p:cNvPr>
              <p:cNvCxnSpPr/>
              <p:nvPr/>
            </p:nvCxnSpPr>
            <p:spPr>
              <a:xfrm flipV="1">
                <a:off x="1897357" y="6792183"/>
                <a:ext cx="164485" cy="1229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40ECA5F-FB68-4B7A-84A5-8263D28706C3}"/>
                  </a:ext>
                </a:extLst>
              </p:cNvPr>
              <p:cNvCxnSpPr/>
              <p:nvPr/>
            </p:nvCxnSpPr>
            <p:spPr>
              <a:xfrm flipH="1" flipV="1">
                <a:off x="1945515" y="6619169"/>
                <a:ext cx="119963" cy="17776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6AE8605-8634-4318-9D60-801AD32BEA0B}"/>
                  </a:ext>
                </a:extLst>
              </p:cNvPr>
              <p:cNvCxnSpPr/>
              <p:nvPr/>
            </p:nvCxnSpPr>
            <p:spPr>
              <a:xfrm flipH="1" flipV="1">
                <a:off x="1901610" y="6355912"/>
                <a:ext cx="39881" cy="23417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1AC3A7-79F7-47CB-819B-E96CBBB9E76A}"/>
                  </a:ext>
                </a:extLst>
              </p:cNvPr>
              <p:cNvCxnSpPr/>
              <p:nvPr/>
            </p:nvCxnSpPr>
            <p:spPr>
              <a:xfrm flipV="1">
                <a:off x="1892096" y="6101676"/>
                <a:ext cx="3750" cy="22195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7F2746A-9954-4377-91A0-D90702E491B6}"/>
                  </a:ext>
                </a:extLst>
              </p:cNvPr>
              <p:cNvCxnSpPr/>
              <p:nvPr/>
            </p:nvCxnSpPr>
            <p:spPr>
              <a:xfrm flipV="1">
                <a:off x="1897357" y="5979324"/>
                <a:ext cx="284447" cy="11850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201B39-5198-45F9-B99F-282E65CC2CA8}"/>
                  </a:ext>
                </a:extLst>
              </p:cNvPr>
              <p:cNvCxnSpPr/>
              <p:nvPr/>
            </p:nvCxnSpPr>
            <p:spPr>
              <a:xfrm>
                <a:off x="2186676" y="5979221"/>
                <a:ext cx="148607" cy="17775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CA70B33-9B43-4121-B540-093355FF7F0C}"/>
                  </a:ext>
                </a:extLst>
              </p:cNvPr>
              <p:cNvCxnSpPr/>
              <p:nvPr/>
            </p:nvCxnSpPr>
            <p:spPr>
              <a:xfrm flipV="1">
                <a:off x="2321352" y="6088437"/>
                <a:ext cx="189231" cy="7318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92E8EBC-C3FE-4F65-A2C7-B9FDFD8BBCBB}"/>
                  </a:ext>
                </a:extLst>
              </p:cNvPr>
              <p:cNvCxnSpPr/>
              <p:nvPr/>
            </p:nvCxnSpPr>
            <p:spPr>
              <a:xfrm>
                <a:off x="2523393" y="6111812"/>
                <a:ext cx="51197" cy="14993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3FBC7B2-9843-4448-900A-9D917DE14BE9}"/>
                  </a:ext>
                </a:extLst>
              </p:cNvPr>
              <p:cNvCxnSpPr/>
              <p:nvPr/>
            </p:nvCxnSpPr>
            <p:spPr>
              <a:xfrm>
                <a:off x="2574590" y="6278082"/>
                <a:ext cx="243424" cy="1752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C81E788-240C-4D6E-B65E-86A3F3899915}"/>
                  </a:ext>
                </a:extLst>
              </p:cNvPr>
              <p:cNvCxnSpPr/>
              <p:nvPr/>
            </p:nvCxnSpPr>
            <p:spPr>
              <a:xfrm flipH="1" flipV="1">
                <a:off x="2827919" y="6296624"/>
                <a:ext cx="237231" cy="5925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0DB854-3127-4C6C-B1D6-C6EB21213D6E}"/>
                  </a:ext>
                </a:extLst>
              </p:cNvPr>
              <p:cNvCxnSpPr/>
              <p:nvPr/>
            </p:nvCxnSpPr>
            <p:spPr>
              <a:xfrm flipH="1">
                <a:off x="3055245" y="6229304"/>
                <a:ext cx="245738" cy="11850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95C77F4-B673-47E4-833D-D624D31E0A52}"/>
                  </a:ext>
                </a:extLst>
              </p:cNvPr>
              <p:cNvCxnSpPr/>
              <p:nvPr/>
            </p:nvCxnSpPr>
            <p:spPr>
              <a:xfrm flipH="1" flipV="1">
                <a:off x="3300593" y="6228187"/>
                <a:ext cx="169120" cy="2167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AA877C3-1463-4172-B11D-F1C5E283A9C1}"/>
                  </a:ext>
                </a:extLst>
              </p:cNvPr>
              <p:cNvCxnSpPr/>
              <p:nvPr/>
            </p:nvCxnSpPr>
            <p:spPr>
              <a:xfrm flipH="1" flipV="1">
                <a:off x="3475364" y="6449649"/>
                <a:ext cx="191950" cy="219485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67D146F-C80A-44FF-91FA-28F8E6F6154B}"/>
                  </a:ext>
                </a:extLst>
              </p:cNvPr>
              <p:cNvCxnSpPr/>
              <p:nvPr/>
            </p:nvCxnSpPr>
            <p:spPr>
              <a:xfrm flipH="1" flipV="1">
                <a:off x="3666307" y="6673675"/>
                <a:ext cx="177625" cy="182234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A3FDB3-38DC-450A-838D-88DB28949B5A}"/>
                  </a:ext>
                </a:extLst>
              </p:cNvPr>
              <p:cNvCxnSpPr/>
              <p:nvPr/>
            </p:nvCxnSpPr>
            <p:spPr>
              <a:xfrm flipH="1">
                <a:off x="3877447" y="6805945"/>
                <a:ext cx="211077" cy="452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D3CD6AC-0A90-449E-9265-759678E89930}"/>
                  </a:ext>
                </a:extLst>
              </p:cNvPr>
              <p:cNvCxnSpPr/>
              <p:nvPr/>
            </p:nvCxnSpPr>
            <p:spPr>
              <a:xfrm flipH="1">
                <a:off x="4102456" y="6737571"/>
                <a:ext cx="264315" cy="6372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47B6850-2BD9-4915-B36C-48913DC4A705}"/>
              </a:ext>
            </a:extLst>
          </p:cNvPr>
          <p:cNvSpPr txBox="1"/>
          <p:nvPr/>
        </p:nvSpPr>
        <p:spPr>
          <a:xfrm>
            <a:off x="4837471" y="3075057"/>
            <a:ext cx="378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</a:rPr>
              <a:t>Different sampling rates give different answers</a:t>
            </a:r>
          </a:p>
        </p:txBody>
      </p:sp>
    </p:spTree>
    <p:extLst>
      <p:ext uri="{BB962C8B-B14F-4D97-AF65-F5344CB8AC3E}">
        <p14:creationId xmlns:p14="http://schemas.microsoft.com/office/powerpoint/2010/main" val="135732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1E08D2D-CC8C-426B-8EA0-80510B36E2AC}"/>
              </a:ext>
            </a:extLst>
          </p:cNvPr>
          <p:cNvSpPr txBox="1"/>
          <p:nvPr/>
        </p:nvSpPr>
        <p:spPr>
          <a:xfrm>
            <a:off x="302137" y="2039508"/>
            <a:ext cx="8163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Burt (1943): the area occupied by an individual during normal everyday activities (i.e., mating, feeding, carrying for young)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home range must contains all the necessary resources to insure survival and reproduction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Spatial expression of behaviors animals perform to survive and reproduce</a:t>
            </a:r>
          </a:p>
          <a:p>
            <a:pPr algn="ctr"/>
            <a:r>
              <a:rPr lang="en-US" dirty="0"/>
              <a:t>(Borger et al. 2008)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E10C1DD-55D8-4A74-BE86-FCA64AB5B125}"/>
              </a:ext>
            </a:extLst>
          </p:cNvPr>
          <p:cNvSpPr txBox="1">
            <a:spLocks/>
          </p:cNvSpPr>
          <p:nvPr/>
        </p:nvSpPr>
        <p:spPr>
          <a:xfrm>
            <a:off x="433233" y="591780"/>
            <a:ext cx="7140063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+mn-lt"/>
              </a:rPr>
              <a:t>Home Range</a:t>
            </a:r>
          </a:p>
        </p:txBody>
      </p:sp>
    </p:spTree>
    <p:extLst>
      <p:ext uri="{BB962C8B-B14F-4D97-AF65-F5344CB8AC3E}">
        <p14:creationId xmlns:p14="http://schemas.microsoft.com/office/powerpoint/2010/main" val="1779432251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</TotalTime>
  <Words>942</Words>
  <Application>Microsoft Office PowerPoint</Application>
  <PresentationFormat>On-screen Show (4:3)</PresentationFormat>
  <Paragraphs>152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3_Custom Design</vt:lpstr>
      <vt:lpstr>1_Custom Design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a Movement Path</vt:lpstr>
      <vt:lpstr>Things to be wary of</vt:lpstr>
      <vt:lpstr>PowerPoint Presentation</vt:lpstr>
      <vt:lpstr>Home Range Characteristics</vt:lpstr>
      <vt:lpstr>PowerPoint Presentation</vt:lpstr>
      <vt:lpstr>Quantitative Assessment of Home Range Estimators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Stabach, Jared</dc:creator>
  <cp:lastModifiedBy>Stabach, Jared</cp:lastModifiedBy>
  <cp:revision>36</cp:revision>
  <dcterms:created xsi:type="dcterms:W3CDTF">2021-04-05T17:39:46Z</dcterms:created>
  <dcterms:modified xsi:type="dcterms:W3CDTF">2021-04-13T03:14:56Z</dcterms:modified>
</cp:coreProperties>
</file>